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8"/>
  </p:notesMasterIdLst>
  <p:handoutMasterIdLst>
    <p:handoutMasterId r:id="rId29"/>
  </p:handoutMasterIdLst>
  <p:sldIdLst>
    <p:sldId id="257" r:id="rId2"/>
    <p:sldId id="273" r:id="rId3"/>
    <p:sldId id="256" r:id="rId4"/>
    <p:sldId id="258" r:id="rId5"/>
    <p:sldId id="259" r:id="rId6"/>
    <p:sldId id="265" r:id="rId7"/>
    <p:sldId id="267" r:id="rId8"/>
    <p:sldId id="268" r:id="rId9"/>
    <p:sldId id="269" r:id="rId10"/>
    <p:sldId id="266" r:id="rId11"/>
    <p:sldId id="270" r:id="rId12"/>
    <p:sldId id="260" r:id="rId13"/>
    <p:sldId id="262" r:id="rId14"/>
    <p:sldId id="26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71" r:id="rId24"/>
    <p:sldId id="261" r:id="rId25"/>
    <p:sldId id="272" r:id="rId26"/>
    <p:sldId id="26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55CBCB"/>
    <a:srgbClr val="E7DD13"/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B29D063-43CE-44F8-9369-8CFDA97B019F}" type="datetimeFigureOut">
              <a:rPr lang="ru-RU"/>
              <a:pPr/>
              <a:t>03.11.2017</a:t>
            </a:fld>
            <a:endParaRPr lang="ru-R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C94A28D-31FF-4E14-92A9-C5B2E2FA67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4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E0255EA-AAD9-4494-9F51-C2F536DD45B1}" type="datetimeFigureOut">
              <a:rPr lang="ru-RU"/>
              <a:pPr/>
              <a:t>03.11.2017</a:t>
            </a:fld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C00C5BE-0A30-4FF9-B6F5-052FC7969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48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BAC46-7520-4BEA-8C12-A74F39DC9033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3B453-9891-452F-8AD9-7834DF3F5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0B6F7-CFC1-4C96-84E8-754C6223C3E4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3B0CC-4A38-434D-8FDD-34AEDB613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D106F-3AE2-4FCC-ADAC-94BC89B7121E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126DF-9801-44ED-85E6-02CCEF144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777F6-E686-488C-B730-C749DBFD3939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1417C-FED5-4B06-9869-06144E283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23C8-5C44-40DD-82A9-8AD858EC3536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8E918-D578-4C18-B457-87D4436BA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D2A54-012D-463A-80DC-383F5D90FEDC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83F5A-FA02-4FD0-A48D-B792CED60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78B9D-6F1B-4947-924A-5AB03898B9B8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19ADB-A3BC-4FE3-A0EB-4AE644BCD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C23A3-EAA1-46E0-A9B2-DF6694CE1CC7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E8E8-4ED1-4920-8880-982F2BE0F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F200-4C2B-48E3-BBB8-48A1B0E59CB1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4C9F3-1261-4857-A1A5-85EC8A4D9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129F-C4A4-4363-9835-8C4380DDE6FA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6391D-617A-4BD5-897C-269DE6A8A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C5729-FB7A-4BF5-8339-EDE93C0760B9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8A5F9-4EBC-4AA2-A781-04C1CC977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55AFD1-5081-4E8E-86C0-64BD07D4F4A6}" type="datetimeFigureOut">
              <a:rPr lang="ru-RU"/>
              <a:pPr>
                <a:defRPr/>
              </a:pPr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14BEEE-A792-4FCF-8374-D0D1F70FF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89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83" r:id="rId9"/>
    <p:sldLayoutId id="2147483782" r:id="rId10"/>
    <p:sldLayoutId id="21474837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857256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D6009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Семья в современном обществе. Законодательство семьи.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844824"/>
            <a:ext cx="3917652" cy="33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6056" y="5657671"/>
            <a:ext cx="3503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Терещенко Д. В.</a:t>
            </a:r>
          </a:p>
          <a:p>
            <a:r>
              <a:rPr lang="ru-RU" b="1" dirty="0" smtClean="0"/>
              <a:t>Преподаватель-организатор ОБЖ</a:t>
            </a:r>
          </a:p>
          <a:p>
            <a:r>
              <a:rPr lang="ru-RU" b="1" dirty="0" smtClean="0"/>
              <a:t>ГБОУ СОШ №2047</a:t>
            </a:r>
          </a:p>
          <a:p>
            <a:r>
              <a:rPr lang="ru-RU" b="1" dirty="0" smtClean="0"/>
              <a:t>г. Москва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85750"/>
            <a:ext cx="30718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C:\Documents and Settings\Беляковы\Рабочий стол\20081130200312-003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4357688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C:\Documents and Settings\Беляковы\Рабочий стол\dite_9562_135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285750"/>
            <a:ext cx="42862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785813" y="3143250"/>
            <a:ext cx="76438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С 1 марта 1996 года введен в действие новый 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Семейный кодекс Российской Федерации</a:t>
            </a:r>
            <a:r>
              <a:rPr lang="ru-RU">
                <a:latin typeface="Times New Roman" pitchFamily="18" charset="0"/>
              </a:rPr>
              <a:t>, принятый Государственной Думой 8 декабря 1995 года (Закон Российской Федерации от 29.12.95 № 223-ФЗ). 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       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      Новое 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семейное законодательство</a:t>
            </a:r>
            <a:r>
              <a:rPr lang="ru-RU">
                <a:latin typeface="Times New Roman" pitchFamily="18" charset="0"/>
              </a:rPr>
              <a:t>, основная цель которого укрепление семьи, защита прав каждого отдельного человека в новых социально-экономических условиях развития нашего общества, не допускает произвольного вмешательства кого-либо в дела семьи, обеспечивает гарантии осуществления и охраны семейных прав граждан, а также устанавливает меры (правовые механизмы), понуждающие граждан к выполнению возложенных на них законом семейных обязанностей. </a:t>
            </a:r>
          </a:p>
        </p:txBody>
      </p:sp>
      <p:pic>
        <p:nvPicPr>
          <p:cNvPr id="22530" name="Picture 2" descr="C:\Documents and Settings\Беляковы\Рабочий стол\lori.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357188"/>
            <a:ext cx="63579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428625"/>
            <a:ext cx="7500937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Личные и имущественные отношения супругов, детей, и других членов семьи регулирует семейное право.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В Росси официально признан гражданский брак, то есть зарегистрированный в органах записи актах гражданского состояния(ЗАГС).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+mn-lt"/>
              </a:rPr>
              <a:t>Установлены 2 обязательных условия заключения брака</a:t>
            </a:r>
            <a:r>
              <a:rPr lang="ru-RU" dirty="0">
                <a:latin typeface="+mn-lt"/>
              </a:rPr>
              <a:t>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dirty="0">
                <a:latin typeface="+mn-lt"/>
              </a:rPr>
              <a:t>Взаимное согласие лиц, вступающих в брак.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dirty="0">
                <a:latin typeface="+mn-lt"/>
              </a:rPr>
              <a:t>Достижение обоими брачного возраста – 18 лет.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+mn-lt"/>
              </a:rPr>
              <a:t>Не допускается заключение брака 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dirty="0">
                <a:latin typeface="+mn-lt"/>
              </a:rPr>
              <a:t>между лицами, из которых хотя бы одно уже состоит в другом браке.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ru-RU" dirty="0">
                <a:latin typeface="+mn-lt"/>
              </a:rPr>
              <a:t>Между родственниками по прямой восходящей и нисходящей линии.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ru-RU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ru-RU" dirty="0">
                <a:latin typeface="+mn-lt"/>
              </a:rPr>
              <a:t> Между полнородными(два общих родителя ) и </a:t>
            </a:r>
            <a:r>
              <a:rPr lang="ru-RU" dirty="0" err="1">
                <a:latin typeface="+mn-lt"/>
              </a:rPr>
              <a:t>неполнородными</a:t>
            </a:r>
            <a:r>
              <a:rPr lang="ru-RU" dirty="0">
                <a:latin typeface="+mn-lt"/>
              </a:rPr>
              <a:t>(один общий родитель) братьями, сестрами.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ru-RU" dirty="0">
                <a:latin typeface="+mn-lt"/>
              </a:rPr>
              <a:t> Между усыновителями и </a:t>
            </a:r>
            <a:r>
              <a:rPr lang="ru-RU" dirty="0" err="1">
                <a:latin typeface="+mn-lt"/>
              </a:rPr>
              <a:t>усынавлеными</a:t>
            </a:r>
            <a:endParaRPr lang="ru-RU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ru-RU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ru-RU" dirty="0">
                <a:latin typeface="+mn-lt"/>
              </a:rPr>
              <a:t> Между лицами, из которых хотя бы одно признаны судом, не дееспособным в случае душевной болезни, либо слабоумии. </a:t>
            </a:r>
          </a:p>
        </p:txBody>
      </p:sp>
      <p:pic>
        <p:nvPicPr>
          <p:cNvPr id="23554" name="Picture 3" descr="C:\Documents and Settings\Беляковы\Рабочий стол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1143000"/>
            <a:ext cx="22860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214313" y="117475"/>
            <a:ext cx="5000625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       Права и обязанности родителей и детей : </a:t>
            </a:r>
          </a:p>
          <a:p>
            <a:r>
              <a:rPr lang="ru-RU">
                <a:latin typeface="Times New Roman" pitchFamily="18" charset="0"/>
              </a:rPr>
              <a:t> 1. Родители обязаны воспитывать своих детей, заботиться об их физическом развитии  и обучении, готовить к общественно полезным труду 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 2. Защита прав и интересов несовершеннолетних детей лежит на их родителях.  Родители являются  законными представителями своих  несовершеннолетних детей и выступают в защиту их прав и интересов во всех учреждениях, в том числе судебных, без особого полномочия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 3.Отец и мать имеют равные права и обязанности в отношении своих детей. Родители пользуются равными правами и несут равные обязанности своих детей и в случае, когда брак расторгнут. Все вопросы, относящиеся к  воспитанию детей, решается обоими родителями по взаимному согласию. При отсутствии согласия спорный вопрос разрешается  органами опеки и попечительства с участием родителей. </a:t>
            </a: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1357313"/>
            <a:ext cx="36290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214313" y="857250"/>
            <a:ext cx="4643437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4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.Родитель, проживающий отдельно от детей</a:t>
            </a:r>
            <a:r>
              <a:rPr lang="ru-RU">
                <a:latin typeface="Times New Roman" pitchFamily="18" charset="0"/>
              </a:rPr>
              <a:t>, имеет права общаться с ними и обязан принимать участие в их воспитании.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5. 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Родители обязаны </a:t>
            </a:r>
            <a:r>
              <a:rPr lang="ru-RU">
                <a:latin typeface="Times New Roman" pitchFamily="18" charset="0"/>
              </a:rPr>
              <a:t>содержать своих несовершеннолетних детей и не трудоспособных совершеннолетних детей, нуждающихся в помощи.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 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Родители</a:t>
            </a:r>
            <a:r>
              <a:rPr lang="ru-RU">
                <a:latin typeface="Times New Roman" pitchFamily="18" charset="0"/>
              </a:rPr>
              <a:t> или один из них могут быть лишены родительских прав, если будет установлена, что они уклоняются от выполнении своих обязанностей по воспитанию детей или зло употребляют своими родительскими правами, жестоко обращаются с детьми, оказывают вредное влияние на детей своим аморальным поведением.</a:t>
            </a:r>
          </a:p>
          <a:p>
            <a:endParaRPr lang="ru-RU">
              <a:latin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214438"/>
            <a:ext cx="38576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1116013" y="549275"/>
            <a:ext cx="648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D60093"/>
                </a:solidFill>
                <a:latin typeface="Times New Roman" pitchFamily="18" charset="0"/>
              </a:rPr>
              <a:t>               </a:t>
            </a:r>
            <a:r>
              <a:rPr lang="ru-RU" sz="2400">
                <a:solidFill>
                  <a:srgbClr val="D60093"/>
                </a:solidFill>
              </a:rPr>
              <a:t>Конвенция ООН о правах ребёнка</a:t>
            </a:r>
          </a:p>
        </p:txBody>
      </p:sp>
      <p:sp>
        <p:nvSpPr>
          <p:cNvPr id="52229" name="Прямоугольник 1"/>
          <p:cNvSpPr>
            <a:spLocks noChangeArrowheads="1"/>
          </p:cNvSpPr>
          <p:nvPr/>
        </p:nvSpPr>
        <p:spPr bwMode="auto">
          <a:xfrm>
            <a:off x="611188" y="2133600"/>
            <a:ext cx="820896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  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Конвенция – </a:t>
            </a:r>
            <a:r>
              <a:rPr lang="ru-RU">
                <a:latin typeface="Times New Roman" pitchFamily="18" charset="0"/>
              </a:rPr>
              <a:t>это международный юридический документ, признающий все права человека в отношении детей от 0 до 18 лет. Конвенция принята 20 ноября 1989 года.</a:t>
            </a:r>
          </a:p>
          <a:p>
            <a:r>
              <a:rPr lang="ru-RU">
                <a:latin typeface="Times New Roman" pitchFamily="18" charset="0"/>
              </a:rPr>
              <a:t>   На территории нашей страны Конвенция о правах ребёнка вступила в законную силу 15 сентября 1990 года. Это знаит, что наше государство должно соблюдать все положения данной конвенции. 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      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Прямоугольник 1"/>
          <p:cNvSpPr>
            <a:spLocks noChangeArrowheads="1"/>
          </p:cNvSpPr>
          <p:nvPr/>
        </p:nvSpPr>
        <p:spPr bwMode="auto">
          <a:xfrm>
            <a:off x="179388" y="476250"/>
            <a:ext cx="8208962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Статья 1. </a:t>
            </a:r>
          </a:p>
          <a:p>
            <a:r>
              <a:rPr lang="ru-RU">
                <a:latin typeface="Times New Roman" pitchFamily="18" charset="0"/>
              </a:rPr>
              <a:t>Определение ребёнка- каждый человек до 18 лет считается, в соответствии с законом своей страны, ребёнком и обладает всеми правами, заключёнными в данной Конвенции.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solidFill>
                  <a:srgbClr val="0070C0"/>
                </a:solidFill>
              </a:rPr>
              <a:t>Статья 2.</a:t>
            </a:r>
          </a:p>
          <a:p>
            <a:r>
              <a:rPr lang="ru-RU"/>
              <a:t>Предотвращение дискриминации</a:t>
            </a:r>
            <a:r>
              <a:rPr lang="ru-RU">
                <a:solidFill>
                  <a:srgbClr val="0070C0"/>
                </a:solidFill>
              </a:rPr>
              <a:t>.</a:t>
            </a:r>
          </a:p>
          <a:p>
            <a:endParaRPr lang="ru-RU">
              <a:solidFill>
                <a:srgbClr val="0070C0"/>
              </a:solidFill>
            </a:endParaRPr>
          </a:p>
          <a:p>
            <a:r>
              <a:rPr lang="ru-RU">
                <a:solidFill>
                  <a:srgbClr val="0070C0"/>
                </a:solidFill>
              </a:rPr>
              <a:t>Статья 3.</a:t>
            </a:r>
          </a:p>
          <a:p>
            <a:r>
              <a:rPr lang="ru-RU"/>
              <a:t>Наилучшее обеспечение интересов ребёнка.</a:t>
            </a:r>
          </a:p>
          <a:p>
            <a:endParaRPr lang="ru-RU">
              <a:solidFill>
                <a:srgbClr val="0070C0"/>
              </a:solidFill>
            </a:endParaRPr>
          </a:p>
          <a:p>
            <a:r>
              <a:rPr lang="ru-RU">
                <a:solidFill>
                  <a:srgbClr val="0070C0"/>
                </a:solidFill>
              </a:rPr>
              <a:t>Статья 4.</a:t>
            </a:r>
          </a:p>
          <a:p>
            <a:r>
              <a:rPr lang="ru-RU"/>
              <a:t>Осуществление</a:t>
            </a:r>
            <a:r>
              <a:rPr lang="ru-RU">
                <a:solidFill>
                  <a:srgbClr val="0070C0"/>
                </a:solidFill>
              </a:rPr>
              <a:t> </a:t>
            </a:r>
            <a:r>
              <a:rPr lang="ru-RU"/>
              <a:t>прав.</a:t>
            </a:r>
            <a:endParaRPr lang="ru-RU">
              <a:solidFill>
                <a:srgbClr val="0070C0"/>
              </a:solidFill>
            </a:endParaRPr>
          </a:p>
          <a:p>
            <a:endParaRPr lang="ru-RU">
              <a:solidFill>
                <a:srgbClr val="0070C0"/>
              </a:solidFill>
            </a:endParaRPr>
          </a:p>
          <a:p>
            <a:r>
              <a:rPr lang="ru-RU">
                <a:solidFill>
                  <a:srgbClr val="0070C0"/>
                </a:solidFill>
              </a:rPr>
              <a:t>Статья 5.</a:t>
            </a:r>
          </a:p>
          <a:p>
            <a:r>
              <a:rPr lang="ru-RU"/>
              <a:t>Воспитание в семье и развитие способностей ребёнка.</a:t>
            </a:r>
          </a:p>
          <a:p>
            <a:endParaRPr lang="ru-RU"/>
          </a:p>
          <a:p>
            <a:r>
              <a:rPr lang="ru-RU">
                <a:solidFill>
                  <a:srgbClr val="0070C0"/>
                </a:solidFill>
              </a:rPr>
              <a:t>Статья 6.</a:t>
            </a:r>
          </a:p>
          <a:p>
            <a:r>
              <a:rPr lang="ru-RU"/>
              <a:t>Право на жизнь, выживание и развитие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Прямоугольник 1"/>
          <p:cNvSpPr>
            <a:spLocks noChangeArrowheads="1"/>
          </p:cNvSpPr>
          <p:nvPr/>
        </p:nvSpPr>
        <p:spPr bwMode="auto">
          <a:xfrm>
            <a:off x="179388" y="476250"/>
            <a:ext cx="8208962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Статья 7. </a:t>
            </a:r>
          </a:p>
          <a:p>
            <a:r>
              <a:rPr lang="ru-RU">
                <a:latin typeface="Times New Roman" pitchFamily="18" charset="0"/>
              </a:rPr>
              <a:t>Имя и гражданство- каждый ребёнок имеет право на имя и гражданство при рождении, а также право знать своих родителей и рассчитывать на их заботу.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solidFill>
                  <a:srgbClr val="0070C0"/>
                </a:solidFill>
              </a:rPr>
              <a:t>Статья 8.</a:t>
            </a:r>
          </a:p>
          <a:p>
            <a:r>
              <a:rPr lang="ru-RU"/>
              <a:t>Сохранение индивидуальности- государство должно уважать право ребёнка на сохранение своей индивидуальности, включая имя, гражданство и семейные связи, и должно помогать ребёнку в случае их лишения.</a:t>
            </a:r>
            <a:endParaRPr lang="ru-RU">
              <a:solidFill>
                <a:srgbClr val="0070C0"/>
              </a:solidFill>
            </a:endParaRPr>
          </a:p>
          <a:p>
            <a:endParaRPr lang="ru-RU">
              <a:solidFill>
                <a:srgbClr val="0070C0"/>
              </a:solidFill>
            </a:endParaRPr>
          </a:p>
          <a:p>
            <a:r>
              <a:rPr lang="ru-RU">
                <a:solidFill>
                  <a:srgbClr val="0070C0"/>
                </a:solidFill>
              </a:rPr>
              <a:t>Статья 9.</a:t>
            </a:r>
          </a:p>
          <a:p>
            <a:r>
              <a:rPr lang="ru-RU"/>
              <a:t>Разлучение с родителями- ребёнок не должен разлучаться со своими родителями, кроме тех случаев, когда это делается в его интересах.</a:t>
            </a:r>
          </a:p>
          <a:p>
            <a:endParaRPr lang="ru-RU">
              <a:solidFill>
                <a:srgbClr val="0070C0"/>
              </a:solidFill>
            </a:endParaRPr>
          </a:p>
          <a:p>
            <a:r>
              <a:rPr lang="ru-RU">
                <a:solidFill>
                  <a:srgbClr val="0070C0"/>
                </a:solidFill>
              </a:rPr>
              <a:t>Статья 10.</a:t>
            </a:r>
          </a:p>
          <a:p>
            <a:r>
              <a:rPr lang="ru-RU"/>
              <a:t>Воссоединение семьи- если ребёнок и его родители живут в разных странах, то все они должны иметь возможность пересекать границы этих стран и въезжать в собственную, чтобы поддерживать личные отношения.</a:t>
            </a:r>
            <a:endParaRPr lang="ru-RU">
              <a:solidFill>
                <a:srgbClr val="0070C0"/>
              </a:solidFill>
            </a:endParaRPr>
          </a:p>
          <a:p>
            <a:endParaRPr lang="ru-RU">
              <a:solidFill>
                <a:srgbClr val="0070C0"/>
              </a:solidFill>
            </a:endParaRPr>
          </a:p>
          <a:p>
            <a:r>
              <a:rPr lang="ru-RU">
                <a:solidFill>
                  <a:srgbClr val="0070C0"/>
                </a:solidFill>
              </a:rPr>
              <a:t>Статья 11.</a:t>
            </a:r>
          </a:p>
          <a:p>
            <a:r>
              <a:rPr lang="ru-RU"/>
              <a:t>Незаконное перемещение и возвращение.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Прямоугольник 1"/>
          <p:cNvSpPr>
            <a:spLocks noChangeArrowheads="1"/>
          </p:cNvSpPr>
          <p:nvPr/>
        </p:nvSpPr>
        <p:spPr bwMode="auto">
          <a:xfrm>
            <a:off x="179388" y="476250"/>
            <a:ext cx="8208962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Статья 12. </a:t>
            </a:r>
          </a:p>
          <a:p>
            <a:r>
              <a:rPr lang="ru-RU">
                <a:latin typeface="Times New Roman" pitchFamily="18" charset="0"/>
              </a:rPr>
              <a:t>Взгляды ребёнка- ребёнок, в соответствии со своим возрастом и зрелостью, имеет право свободно выражать свои взгляды по всем затрагивающим его вопросам.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solidFill>
                  <a:srgbClr val="0070C0"/>
                </a:solidFill>
              </a:rPr>
              <a:t>Статья 13.</a:t>
            </a:r>
          </a:p>
          <a:p>
            <a:r>
              <a:rPr lang="ru-RU"/>
              <a:t>Свобода выражения мнения- ребёнок имеет право свободно выражать своё мнение, искать, получать и передавать информацию любого рода, если только это не вредит другим людям, не нарушает государственную безопасность и общественный порядок.</a:t>
            </a:r>
            <a:endParaRPr lang="ru-RU">
              <a:solidFill>
                <a:srgbClr val="0070C0"/>
              </a:solidFill>
            </a:endParaRPr>
          </a:p>
          <a:p>
            <a:endParaRPr lang="ru-RU">
              <a:solidFill>
                <a:srgbClr val="0070C0"/>
              </a:solidFill>
            </a:endParaRPr>
          </a:p>
          <a:p>
            <a:r>
              <a:rPr lang="ru-RU">
                <a:solidFill>
                  <a:srgbClr val="0070C0"/>
                </a:solidFill>
              </a:rPr>
              <a:t>Статья 14.</a:t>
            </a:r>
          </a:p>
          <a:p>
            <a:r>
              <a:rPr lang="ru-RU"/>
              <a:t>Свобода мысли, совести и религии- государство должно уважать право ребёнка на свободу мысли, совести и религии. Родители или опекуны ребёнка должны разъяснить ему то право.</a:t>
            </a:r>
          </a:p>
          <a:p>
            <a:endParaRPr lang="ru-RU">
              <a:solidFill>
                <a:srgbClr val="0070C0"/>
              </a:solidFill>
            </a:endParaRPr>
          </a:p>
          <a:p>
            <a:r>
              <a:rPr lang="ru-RU">
                <a:solidFill>
                  <a:srgbClr val="0070C0"/>
                </a:solidFill>
              </a:rPr>
              <a:t>Статья 15.</a:t>
            </a:r>
          </a:p>
          <a:p>
            <a:r>
              <a:rPr lang="ru-RU"/>
              <a:t>Свобода ассоциации.</a:t>
            </a:r>
            <a:endParaRPr lang="ru-RU">
              <a:solidFill>
                <a:srgbClr val="0070C0"/>
              </a:solidFill>
            </a:endParaRPr>
          </a:p>
          <a:p>
            <a:endParaRPr lang="ru-RU">
              <a:solidFill>
                <a:srgbClr val="0070C0"/>
              </a:solidFill>
            </a:endParaRPr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Прямоугольник 1"/>
          <p:cNvSpPr>
            <a:spLocks noChangeArrowheads="1"/>
          </p:cNvSpPr>
          <p:nvPr/>
        </p:nvSpPr>
        <p:spPr bwMode="auto">
          <a:xfrm>
            <a:off x="179388" y="476250"/>
            <a:ext cx="8208962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Статья 16. </a:t>
            </a:r>
          </a:p>
          <a:p>
            <a:r>
              <a:rPr lang="ru-RU">
                <a:latin typeface="Times New Roman" pitchFamily="18" charset="0"/>
              </a:rPr>
              <a:t>Защита прав на личную изнь- каждый ребёнок имеет право на личную жизнь. Никто не имеет права вредить его рпутации, а такж входить в его дом и читать его письма без разрешения. Ребёнок имеет право на защиту от незаконного посягательства на его честь и репутацию.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solidFill>
                  <a:srgbClr val="0070C0"/>
                </a:solidFill>
              </a:rPr>
              <a:t>Статья 17.</a:t>
            </a:r>
          </a:p>
          <a:p>
            <a:r>
              <a:rPr lang="ru-RU"/>
              <a:t>Доступ к соответствущей информации.</a:t>
            </a:r>
            <a:endParaRPr lang="ru-RU">
              <a:solidFill>
                <a:srgbClr val="0070C0"/>
              </a:solidFill>
            </a:endParaRPr>
          </a:p>
          <a:p>
            <a:endParaRPr lang="ru-RU">
              <a:solidFill>
                <a:srgbClr val="0070C0"/>
              </a:solidFill>
            </a:endParaRPr>
          </a:p>
          <a:p>
            <a:r>
              <a:rPr lang="ru-RU">
                <a:solidFill>
                  <a:srgbClr val="0070C0"/>
                </a:solidFill>
              </a:rPr>
              <a:t>Статья 18.</a:t>
            </a:r>
          </a:p>
          <a:p>
            <a:r>
              <a:rPr lang="ru-RU"/>
              <a:t>Ответственность родителей.</a:t>
            </a:r>
          </a:p>
          <a:p>
            <a:endParaRPr lang="ru-RU">
              <a:solidFill>
                <a:srgbClr val="0070C0"/>
              </a:solidFill>
            </a:endParaRPr>
          </a:p>
          <a:p>
            <a:r>
              <a:rPr lang="ru-RU">
                <a:solidFill>
                  <a:srgbClr val="0070C0"/>
                </a:solidFill>
              </a:rPr>
              <a:t>Статья 19.</a:t>
            </a:r>
          </a:p>
          <a:p>
            <a:r>
              <a:rPr lang="ru-RU"/>
              <a:t>Защита от злоупотреблений и небрежного отношения.</a:t>
            </a:r>
            <a:endParaRPr lang="ru-RU">
              <a:solidFill>
                <a:srgbClr val="0070C0"/>
              </a:solidFill>
            </a:endParaRPr>
          </a:p>
          <a:p>
            <a:endParaRPr lang="ru-RU">
              <a:solidFill>
                <a:srgbClr val="0070C0"/>
              </a:solidFill>
            </a:endParaRPr>
          </a:p>
          <a:p>
            <a:r>
              <a:rPr lang="ru-RU">
                <a:solidFill>
                  <a:srgbClr val="0070C0"/>
                </a:solidFill>
              </a:rPr>
              <a:t>Статья 20.</a:t>
            </a:r>
          </a:p>
          <a:p>
            <a:r>
              <a:rPr lang="ru-RU"/>
              <a:t>Защита ребёнка, лишеннго семьи.</a:t>
            </a:r>
          </a:p>
          <a:p>
            <a:endParaRPr lang="ru-RU"/>
          </a:p>
          <a:p>
            <a:r>
              <a:rPr lang="ru-RU">
                <a:solidFill>
                  <a:srgbClr val="0070C0"/>
                </a:solidFill>
              </a:rPr>
              <a:t>Статья 21.</a:t>
            </a:r>
          </a:p>
          <a:p>
            <a:r>
              <a:rPr lang="ru-RU"/>
              <a:t>Усыновление.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395288" y="981075"/>
            <a:ext cx="8229600" cy="4708525"/>
          </a:xfrm>
          <a:noFill/>
        </p:spPr>
        <p:txBody>
          <a:bodyPr/>
          <a:lstStyle/>
          <a:p>
            <a:r>
              <a:rPr lang="ru-RU" b="1" i="1" smtClean="0">
                <a:solidFill>
                  <a:srgbClr val="000000"/>
                </a:solidFill>
                <a:latin typeface="Arial" charset="0"/>
              </a:rPr>
              <a:t>Семья-</a:t>
            </a:r>
            <a:r>
              <a:rPr lang="ru-RU" smtClean="0">
                <a:latin typeface="Arial" charset="0"/>
              </a:rPr>
              <a:t> организованная социальная группа, члены которой могут быть связаны брачными или родственными отношениями (а также отношениями по взятию детей на воспитание), общностью быта, взаимной моральной ответственностью и социальной необходимостью, которая обусловлена потребностью общества в физическом и духовном воспроизводстве населения.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208962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Статья 22. </a:t>
            </a:r>
          </a:p>
          <a:p>
            <a:r>
              <a:rPr lang="ru-RU">
                <a:latin typeface="Times New Roman" pitchFamily="18" charset="0"/>
              </a:rPr>
              <a:t>Дети-беженцы.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solidFill>
                  <a:srgbClr val="0070C0"/>
                </a:solidFill>
              </a:rPr>
              <a:t>Статья 23.</a:t>
            </a:r>
          </a:p>
          <a:p>
            <a:r>
              <a:rPr lang="ru-RU"/>
              <a:t>Дети-инвалиды.</a:t>
            </a:r>
            <a:endParaRPr lang="ru-RU">
              <a:solidFill>
                <a:srgbClr val="0070C0"/>
              </a:solidFill>
            </a:endParaRPr>
          </a:p>
          <a:p>
            <a:endParaRPr lang="ru-RU">
              <a:solidFill>
                <a:srgbClr val="0070C0"/>
              </a:solidFill>
            </a:endParaRPr>
          </a:p>
          <a:p>
            <a:r>
              <a:rPr lang="ru-RU">
                <a:solidFill>
                  <a:srgbClr val="0070C0"/>
                </a:solidFill>
              </a:rPr>
              <a:t>Статья 24.</a:t>
            </a:r>
          </a:p>
          <a:p>
            <a:r>
              <a:rPr lang="ru-RU"/>
              <a:t>Здоровье и здравоохранение.</a:t>
            </a:r>
          </a:p>
          <a:p>
            <a:endParaRPr lang="ru-RU">
              <a:solidFill>
                <a:srgbClr val="0070C0"/>
              </a:solidFill>
            </a:endParaRPr>
          </a:p>
          <a:p>
            <a:r>
              <a:rPr lang="ru-RU">
                <a:solidFill>
                  <a:srgbClr val="0070C0"/>
                </a:solidFill>
              </a:rPr>
              <a:t>Статья 25.</a:t>
            </a:r>
          </a:p>
          <a:p>
            <a:r>
              <a:rPr lang="ru-RU"/>
              <a:t>Периодическая оценка при попечении.</a:t>
            </a:r>
            <a:endParaRPr lang="ru-RU">
              <a:solidFill>
                <a:srgbClr val="0070C0"/>
              </a:solidFill>
            </a:endParaRPr>
          </a:p>
          <a:p>
            <a:endParaRPr lang="ru-RU">
              <a:solidFill>
                <a:srgbClr val="0070C0"/>
              </a:solidFill>
            </a:endParaRPr>
          </a:p>
          <a:p>
            <a:r>
              <a:rPr lang="ru-RU">
                <a:solidFill>
                  <a:srgbClr val="0070C0"/>
                </a:solidFill>
              </a:rPr>
              <a:t>Статья 26.</a:t>
            </a:r>
          </a:p>
          <a:p>
            <a:r>
              <a:rPr lang="ru-RU"/>
              <a:t>Социальное обеспечение.</a:t>
            </a:r>
          </a:p>
          <a:p>
            <a:endParaRPr lang="ru-RU"/>
          </a:p>
          <a:p>
            <a:r>
              <a:rPr lang="ru-RU">
                <a:solidFill>
                  <a:srgbClr val="0070C0"/>
                </a:solidFill>
              </a:rPr>
              <a:t>Статья 27.</a:t>
            </a:r>
          </a:p>
          <a:p>
            <a:r>
              <a:rPr lang="ru-RU"/>
              <a:t>Уровень жизни.</a:t>
            </a:r>
          </a:p>
          <a:p>
            <a:endParaRPr lang="ru-RU"/>
          </a:p>
          <a:p>
            <a:r>
              <a:rPr lang="ru-RU">
                <a:solidFill>
                  <a:srgbClr val="0070C0"/>
                </a:solidFill>
              </a:rPr>
              <a:t>Статья 28.</a:t>
            </a:r>
          </a:p>
          <a:p>
            <a:r>
              <a:rPr lang="ru-RU"/>
              <a:t>Образование.</a:t>
            </a:r>
          </a:p>
          <a:p>
            <a:endParaRPr lang="ru-RU"/>
          </a:p>
          <a:p>
            <a:r>
              <a:rPr lang="ru-RU">
                <a:solidFill>
                  <a:srgbClr val="0070C0"/>
                </a:solidFill>
              </a:rPr>
              <a:t>Статья 29.</a:t>
            </a:r>
          </a:p>
          <a:p>
            <a:r>
              <a:rPr lang="ru-RU"/>
              <a:t>Цели образования.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208962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Статья 30. </a:t>
            </a:r>
          </a:p>
          <a:p>
            <a:r>
              <a:rPr lang="ru-RU">
                <a:latin typeface="Times New Roman" pitchFamily="18" charset="0"/>
              </a:rPr>
              <a:t>Дети, принадлежащие к меньшинствам и коренному населению.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solidFill>
                  <a:srgbClr val="0070C0"/>
                </a:solidFill>
              </a:rPr>
              <a:t>Статья 31.</a:t>
            </a:r>
          </a:p>
          <a:p>
            <a:r>
              <a:rPr lang="ru-RU"/>
              <a:t>Отдых, досуг и культурная жизнь.</a:t>
            </a:r>
            <a:endParaRPr lang="ru-RU">
              <a:solidFill>
                <a:srgbClr val="0070C0"/>
              </a:solidFill>
            </a:endParaRPr>
          </a:p>
          <a:p>
            <a:endParaRPr lang="ru-RU">
              <a:solidFill>
                <a:srgbClr val="0070C0"/>
              </a:solidFill>
            </a:endParaRPr>
          </a:p>
          <a:p>
            <a:r>
              <a:rPr lang="ru-RU">
                <a:solidFill>
                  <a:srgbClr val="0070C0"/>
                </a:solidFill>
              </a:rPr>
              <a:t>Статья 32.</a:t>
            </a:r>
          </a:p>
          <a:p>
            <a:r>
              <a:rPr lang="ru-RU"/>
              <a:t>Детский труд- государство должно защищать ребёнка от опасной, вредной и непосильной работы. Работа не должна мешать образованию и духовно-физическому развитию ребёнка.</a:t>
            </a:r>
          </a:p>
          <a:p>
            <a:endParaRPr lang="ru-RU">
              <a:solidFill>
                <a:srgbClr val="0070C0"/>
              </a:solidFill>
            </a:endParaRPr>
          </a:p>
          <a:p>
            <a:r>
              <a:rPr lang="ru-RU">
                <a:solidFill>
                  <a:srgbClr val="0070C0"/>
                </a:solidFill>
              </a:rPr>
              <a:t>Статья 33.</a:t>
            </a:r>
          </a:p>
          <a:p>
            <a:r>
              <a:rPr lang="ru-RU"/>
              <a:t>Незаконное употребление наркотических средств.</a:t>
            </a:r>
            <a:endParaRPr lang="ru-RU">
              <a:solidFill>
                <a:srgbClr val="0070C0"/>
              </a:solidFill>
            </a:endParaRPr>
          </a:p>
          <a:p>
            <a:endParaRPr lang="ru-RU">
              <a:solidFill>
                <a:srgbClr val="0070C0"/>
              </a:solidFill>
            </a:endParaRPr>
          </a:p>
          <a:p>
            <a:r>
              <a:rPr lang="ru-RU">
                <a:solidFill>
                  <a:srgbClr val="0070C0"/>
                </a:solidFill>
              </a:rPr>
              <a:t>Статья 34.</a:t>
            </a:r>
          </a:p>
          <a:p>
            <a:r>
              <a:rPr lang="ru-RU"/>
              <a:t>Сексуальная эксплуатация.</a:t>
            </a:r>
          </a:p>
          <a:p>
            <a:endParaRPr lang="ru-RU"/>
          </a:p>
          <a:p>
            <a:r>
              <a:rPr lang="ru-RU">
                <a:solidFill>
                  <a:srgbClr val="0070C0"/>
                </a:solidFill>
              </a:rPr>
              <a:t>Статья 35.</a:t>
            </a:r>
          </a:p>
          <a:p>
            <a:r>
              <a:rPr lang="ru-RU"/>
              <a:t>Торговля, контрабанда и похищение.</a:t>
            </a:r>
          </a:p>
          <a:p>
            <a:endParaRPr lang="ru-RU"/>
          </a:p>
          <a:p>
            <a:r>
              <a:rPr lang="ru-RU">
                <a:solidFill>
                  <a:srgbClr val="0070C0"/>
                </a:solidFill>
              </a:rPr>
              <a:t>Статья 36.</a:t>
            </a:r>
          </a:p>
          <a:p>
            <a:r>
              <a:rPr lang="ru-RU"/>
              <a:t>Другие формы эксплуатации.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208962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Статья 37. </a:t>
            </a:r>
          </a:p>
          <a:p>
            <a:r>
              <a:rPr lang="ru-RU">
                <a:latin typeface="Times New Roman" pitchFamily="18" charset="0"/>
              </a:rPr>
              <a:t>Пытки и лишение свободы.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solidFill>
                  <a:srgbClr val="0070C0"/>
                </a:solidFill>
              </a:rPr>
              <a:t>Статья 38.</a:t>
            </a:r>
          </a:p>
          <a:p>
            <a:r>
              <a:rPr lang="ru-RU"/>
              <a:t>Вооружённые конфликты.</a:t>
            </a:r>
            <a:endParaRPr lang="ru-RU">
              <a:solidFill>
                <a:srgbClr val="0070C0"/>
              </a:solidFill>
            </a:endParaRPr>
          </a:p>
          <a:p>
            <a:endParaRPr lang="ru-RU">
              <a:solidFill>
                <a:srgbClr val="0070C0"/>
              </a:solidFill>
            </a:endParaRPr>
          </a:p>
          <a:p>
            <a:r>
              <a:rPr lang="ru-RU">
                <a:solidFill>
                  <a:srgbClr val="0070C0"/>
                </a:solidFill>
              </a:rPr>
              <a:t>Статья 39.</a:t>
            </a:r>
          </a:p>
          <a:p>
            <a:r>
              <a:rPr lang="ru-RU"/>
              <a:t>Восстановительный уход.</a:t>
            </a:r>
          </a:p>
          <a:p>
            <a:endParaRPr lang="ru-RU">
              <a:solidFill>
                <a:srgbClr val="0070C0"/>
              </a:solidFill>
            </a:endParaRPr>
          </a:p>
          <a:p>
            <a:r>
              <a:rPr lang="ru-RU">
                <a:solidFill>
                  <a:srgbClr val="0070C0"/>
                </a:solidFill>
              </a:rPr>
              <a:t>Статья 40.</a:t>
            </a:r>
          </a:p>
          <a:p>
            <a:r>
              <a:rPr lang="ru-RU"/>
              <a:t>Отправление правосудия в отношении несовершеннолетних правонарушителей.</a:t>
            </a:r>
            <a:endParaRPr lang="ru-RU">
              <a:solidFill>
                <a:srgbClr val="0070C0"/>
              </a:solidFill>
            </a:endParaRPr>
          </a:p>
          <a:p>
            <a:endParaRPr lang="ru-RU">
              <a:solidFill>
                <a:srgbClr val="0070C0"/>
              </a:solidFill>
            </a:endParaRPr>
          </a:p>
          <a:p>
            <a:r>
              <a:rPr lang="ru-RU">
                <a:solidFill>
                  <a:srgbClr val="0070C0"/>
                </a:solidFill>
              </a:rPr>
              <a:t>Статья 41.</a:t>
            </a:r>
          </a:p>
          <a:p>
            <a:r>
              <a:rPr lang="ru-RU"/>
              <a:t>Применение наивысших норм.</a:t>
            </a:r>
          </a:p>
          <a:p>
            <a:endParaRPr lang="ru-RU"/>
          </a:p>
          <a:p>
            <a:r>
              <a:rPr lang="ru-RU">
                <a:solidFill>
                  <a:srgbClr val="0070C0"/>
                </a:solidFill>
              </a:rPr>
              <a:t>Статья 42.</a:t>
            </a:r>
          </a:p>
          <a:p>
            <a:r>
              <a:rPr lang="ru-RU"/>
              <a:t>Соблюдение и вступление в силу.</a:t>
            </a:r>
          </a:p>
          <a:p>
            <a:endParaRPr lang="ru-RU"/>
          </a:p>
          <a:p>
            <a:r>
              <a:rPr lang="ru-RU">
                <a:solidFill>
                  <a:srgbClr val="0070C0"/>
                </a:solidFill>
              </a:rPr>
              <a:t>Статьи 43-54</a:t>
            </a:r>
          </a:p>
          <a:p>
            <a:r>
              <a:rPr lang="ru-RU"/>
              <a:t>Касаются того, как взрослые и государства должны сообща обеспечивать все права детей.</a:t>
            </a:r>
            <a:r>
              <a:rPr lang="ru-RU">
                <a:solidFill>
                  <a:srgbClr val="0070C0"/>
                </a:solidFill>
              </a:rPr>
              <a:t> </a:t>
            </a:r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500063"/>
            <a:ext cx="7358063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500063" y="500063"/>
            <a:ext cx="7215187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D60093"/>
                </a:solidFill>
                <a:latin typeface="Times New Roman" pitchFamily="18" charset="0"/>
              </a:rPr>
              <a:t>Признание брака не действительным может быть установлена только в судебном порядке. </a:t>
            </a:r>
          </a:p>
          <a:p>
            <a:r>
              <a:rPr lang="ru-RU" sz="2000">
                <a:solidFill>
                  <a:srgbClr val="0070C0"/>
                </a:solidFill>
                <a:latin typeface="Times New Roman" pitchFamily="18" charset="0"/>
              </a:rPr>
              <a:t>Основаниями для признания брака не действительным могут быть</a:t>
            </a:r>
            <a:r>
              <a:rPr lang="ru-RU" sz="2000">
                <a:latin typeface="Times New Roman" pitchFamily="18" charset="0"/>
              </a:rPr>
              <a:t>:</a:t>
            </a:r>
          </a:p>
          <a:p>
            <a:r>
              <a:rPr lang="ru-RU" sz="2000">
                <a:latin typeface="Times New Roman" pitchFamily="18" charset="0"/>
              </a:rPr>
              <a:t> 1) нарушение принципа единобрачия </a:t>
            </a:r>
          </a:p>
          <a:p>
            <a:r>
              <a:rPr lang="ru-RU" sz="2000">
                <a:latin typeface="Times New Roman" pitchFamily="18" charset="0"/>
              </a:rPr>
              <a:t> 2) обман, угрозы, примененные при заключения брака</a:t>
            </a:r>
          </a:p>
          <a:p>
            <a:r>
              <a:rPr lang="ru-RU" sz="2000">
                <a:latin typeface="Times New Roman" pitchFamily="18" charset="0"/>
              </a:rPr>
              <a:t> 3) Не дееспособность или несовершеннолетие вступающих в брак</a:t>
            </a:r>
          </a:p>
          <a:p>
            <a:r>
              <a:rPr lang="ru-RU" sz="2000">
                <a:latin typeface="Times New Roman" pitchFamily="18" charset="0"/>
              </a:rPr>
              <a:t> 4) Вступление в брак с близкими родственниками</a:t>
            </a:r>
          </a:p>
          <a:p>
            <a:r>
              <a:rPr lang="ru-RU" sz="2000">
                <a:latin typeface="Times New Roman" pitchFamily="18" charset="0"/>
              </a:rPr>
              <a:t> 5) Заключение фиктивного брака(с целью получить прописку, права на жил. площадь и т.д.)</a:t>
            </a:r>
          </a:p>
          <a:p>
            <a:endParaRPr lang="ru-RU">
              <a:latin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250"/>
            <a:ext cx="3524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3786188" y="4286250"/>
            <a:ext cx="4929187" cy="2071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5110163" y="3105150"/>
            <a:ext cx="2317750" cy="45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714625"/>
            <a:ext cx="7715250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357438" y="285750"/>
            <a:ext cx="4500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D60093"/>
                </a:solidFill>
                <a:latin typeface="Times New Roman" pitchFamily="18" charset="0"/>
              </a:rPr>
              <a:t>                     Развод</a:t>
            </a:r>
          </a:p>
        </p:txBody>
      </p:sp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571500" y="1000125"/>
            <a:ext cx="79295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 Развод </a:t>
            </a:r>
            <a:r>
              <a:rPr lang="ru-RU">
                <a:latin typeface="Times New Roman" pitchFamily="18" charset="0"/>
              </a:rPr>
              <a:t>это решение гражданских правоотношений, связанных с семейным правом. В настоящее время довольно значительную долю гражданских дел составляют споры, вытекающие из семейных отношений. К этой категории относятся дела о расторжении брака в органах загса, о расторжении брака в суде, раздела имущества, взыскании алиментов.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214438"/>
            <a:ext cx="707231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928688" y="500063"/>
            <a:ext cx="7000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                           </a:t>
            </a:r>
            <a:r>
              <a:rPr lang="ru-RU" sz="2400">
                <a:solidFill>
                  <a:srgbClr val="D60093"/>
                </a:solidFill>
                <a:latin typeface="Times New Roman" pitchFamily="18" charset="0"/>
              </a:rPr>
              <a:t>Статистические данные по РФ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3"/>
          <p:cNvSpPr>
            <a:spLocks noChangeArrowheads="1"/>
          </p:cNvSpPr>
          <p:nvPr/>
        </p:nvSpPr>
        <p:spPr bwMode="auto">
          <a:xfrm>
            <a:off x="214313" y="357188"/>
            <a:ext cx="892968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D60093"/>
                </a:solidFill>
                <a:latin typeface="Times New Roman" pitchFamily="18" charset="0"/>
              </a:rPr>
              <a:t>Современная семья выполняет ряд функций, главными из которых являются</a:t>
            </a:r>
            <a:r>
              <a:rPr lang="ru-RU">
                <a:solidFill>
                  <a:srgbClr val="D60093"/>
                </a:solidFill>
                <a:latin typeface="Times New Roman" pitchFamily="18" charset="0"/>
              </a:rPr>
              <a:t>:</a:t>
            </a: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    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     1</a:t>
            </a:r>
            <a:r>
              <a:rPr lang="ru-RU">
                <a:solidFill>
                  <a:srgbClr val="5C5C5C"/>
                </a:solidFill>
                <a:latin typeface="Times New Roman" pitchFamily="18" charset="0"/>
              </a:rPr>
              <a:t>.  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Хозяйственно-бытовая</a:t>
            </a:r>
            <a:r>
              <a:rPr lang="ru-RU">
                <a:solidFill>
                  <a:srgbClr val="5C5C5C"/>
                </a:solidFill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— заключающаяся в удовлетворении материальных потребностей членов семьи (в пище, крове и т. д.), в сохранении их здоровья. В ходе выполнения семьей этой функции обеспечивается восстановление затраченных в труде физических сил.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    </a:t>
            </a:r>
          </a:p>
          <a:p>
            <a:r>
              <a:rPr lang="ru-RU">
                <a:latin typeface="Times New Roman" pitchFamily="18" charset="0"/>
              </a:rPr>
              <a:t>     </a:t>
            </a:r>
          </a:p>
          <a:p>
            <a:r>
              <a:rPr lang="ru-RU">
                <a:latin typeface="Times New Roman" pitchFamily="18" charset="0"/>
              </a:rPr>
              <a:t>       2. 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Репродуктивная</a:t>
            </a:r>
            <a:r>
              <a:rPr lang="ru-RU">
                <a:latin typeface="Times New Roman" pitchFamily="18" charset="0"/>
              </a:rPr>
              <a:t> — обеспечивающая рождение детей, новых членов общества.</a:t>
            </a:r>
          </a:p>
          <a:p>
            <a:r>
              <a:rPr lang="ru-RU">
                <a:latin typeface="Times New Roman" pitchFamily="18" charset="0"/>
              </a:rPr>
              <a:t>     </a:t>
            </a: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       3. 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Воспитательная</a:t>
            </a:r>
            <a:r>
              <a:rPr lang="ru-RU">
                <a:solidFill>
                  <a:srgbClr val="5C5C5C"/>
                </a:solidFill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— состоящая в удовлетворении индивидуальных потребностей в отцовстве и материнстве; в контактах с детьми и их воспитании; в том, что родители могут «реализоваться» в детях.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    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   </a:t>
            </a:r>
          </a:p>
        </p:txBody>
      </p:sp>
      <p:pic>
        <p:nvPicPr>
          <p:cNvPr id="14338" name="Picture 2" descr="C:\Documents and Settings\Беляковы\Рабочий стол\dibuj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4929188"/>
            <a:ext cx="32861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285750" y="642938"/>
            <a:ext cx="8643938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4</a:t>
            </a:r>
            <a:r>
              <a:rPr lang="ru-RU">
                <a:solidFill>
                  <a:srgbClr val="5C5C5C"/>
                </a:solidFill>
                <a:latin typeface="Times New Roman" pitchFamily="18" charset="0"/>
              </a:rPr>
              <a:t>. 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Эмоциональная</a:t>
            </a:r>
            <a:r>
              <a:rPr lang="ru-RU">
                <a:solidFill>
                  <a:srgbClr val="5C5C5C"/>
                </a:solidFill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— заключающаяся в удовлетворении потребностей в уважении, признании, взаимной поддержке, психологической защите. Данная функция обеспечивает эмоциональную стабилизацию членов общества, содействует сохранению их психического здоровья.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    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 5. 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Духовного общения </a:t>
            </a:r>
            <a:r>
              <a:rPr lang="ru-RU">
                <a:latin typeface="Times New Roman" pitchFamily="18" charset="0"/>
              </a:rPr>
              <a:t>— состоящая во взаимном духовном обогащении.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    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 6. 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Первичного социального контроля </a:t>
            </a:r>
            <a:r>
              <a:rPr lang="ru-RU">
                <a:latin typeface="Times New Roman" pitchFamily="18" charset="0"/>
              </a:rPr>
              <a:t>— обеспечивающая выполнение социальных норм членами семьи, в особенности теми, кто в силу различных обстоятельств (возраст, заболевание и т. п.) не обладает в достаточной степени способностью самостоятельно строить свое поведение в полном соответствии с социальными нормами.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    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     С течением времени происходят изменения в функциях семьи: одни утрачиваются, другие появляются в соответствии с новыми социальными условиями. Качественно изменилась функция первичного социального контроля: она заключается больше не во власти отца семейства над нижестоящими членами семьи, а в той мотивации к труду и достижениям, которую порождает семья. Повысился уровень терпимости к нарушениям норм поведения в сфере брачно-семейных отношений (рождение внебрачных детей, супружеские измены и т. п.). Развод перестал рассматриваться как наказание за недостойное поведение в семье.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   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428625" y="2857500"/>
            <a:ext cx="7858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Семейные отношения имеют большое значение для здоровья людей. Благоприятный морально-психологический климат семьи положительно сказывается на здоровье ее членов. Статистика свидетельствует, что в таких семьях люди меньше болеют и дольше живут. По некоторым источникам, у членов таких семей в несколько раз ниже заболеваемость туберкулезом, циррозом печени и диабетом, чем в неблагополучных семьях и среди одиноких.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    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     В то же время в семье, где кто-то из ее членов подвержен наркомании и алкоголизму, создаются тяжелые условия жизни, особенно для детей. Обстановка в семье тяжело ранит их психику и часто вызывает различные расстройства.</a:t>
            </a:r>
          </a:p>
        </p:txBody>
      </p:sp>
      <p:pic>
        <p:nvPicPr>
          <p:cNvPr id="16386" name="Picture 3" descr="C:\Documents and Settings\Беляковы\Рабочий стол\climate-ch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428625"/>
            <a:ext cx="40005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428625"/>
            <a:ext cx="25717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250825" y="1052513"/>
            <a:ext cx="86439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В своем развитии семья стремительно идет от многодетности, среднедетности к малодетности. Рождаемость резко упала, особенно в последние годы. Во многих областях России смертность превысила рождаемость. Сейчас у нас преобладает однодетная семья. Однодетность нередко негативно влияет на характер ребенка, его личностные качества, в целом, на детско-родительские отношения, особенно тогда, когда в семье есть дедушки и бабушки.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357313" y="428625"/>
            <a:ext cx="585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                            </a:t>
            </a:r>
            <a:r>
              <a:rPr lang="ru-RU" sz="2400">
                <a:solidFill>
                  <a:srgbClr val="D60093"/>
                </a:solidFill>
                <a:latin typeface="Times New Roman" pitchFamily="18" charset="0"/>
              </a:rPr>
              <a:t>Молодая семья</a:t>
            </a:r>
          </a:p>
        </p:txBody>
      </p:sp>
      <p:pic>
        <p:nvPicPr>
          <p:cNvPr id="17412" name="Picture 4" descr="iCAFLXT7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997200"/>
            <a:ext cx="42672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2"/>
          <p:cNvSpPr>
            <a:spLocks noChangeArrowheads="1"/>
          </p:cNvSpPr>
          <p:nvPr/>
        </p:nvSpPr>
        <p:spPr bwMode="auto">
          <a:xfrm>
            <a:off x="611188" y="3429000"/>
            <a:ext cx="78581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В последнее время в семье отношения между мужем и женой строились по принципу взаимозаменяемости, где отсутствовало жесткое закрепление обязанностей. Но в то же время намечается тенденция, связанная с традиционализацией семейных ролей: за мужчиной закрепляется роль добытчика, кормильца, а за женщиной роль хранительницы семейного очага, матери.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42875"/>
            <a:ext cx="264318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285750"/>
            <a:ext cx="37147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1143000" y="1000125"/>
            <a:ext cx="69294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Говоря о возврате традиционных ролей мужчине и женщине, необходимо отметить, что эта традиционализация осуществляется совершенно на новом социальном фоне. Мужчина более, чем раньше, занят добыванием средств существования, а женщина не столь привязана к дому как раньше. Обычно, это образованная женщина, имеющая разнообразные интересы, потребности, круг общения, выходящий за рамки брака. Она отстаивает свою автономию, пытаясь реализовать себя не только и не столько как мать.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Такая традиционализация носит зачастую вынужденный характер и не всегда и не во всем соответствует потребностям как женщин, так и мужчин и даже, в целом, всего общества. Поэтому в процессе общественного развития должны быть найдены новые механизмы, соответствующие правам отдельных членов семьи и поддерживающие эффективное выполнение семьей своих основных функций в изменяющихся социально-экономических условиях.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500063" y="714375"/>
            <a:ext cx="8286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В семье формируется способность любить другого человека, способность к эмоциональному контакту с другим. Главную роль в этом процессе играет мать. Отношение 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“мать – дитя” </a:t>
            </a:r>
            <a:r>
              <a:rPr lang="ru-RU">
                <a:latin typeface="Times New Roman" pitchFamily="18" charset="0"/>
              </a:rPr>
              <a:t>является первичной детерминантой человеческой нравственности, человеколюбия. В отношениях с матерью закладывается в ребенке первичный нравственный опыт, первичные нравственные представления и отношения. От матери зависит, каков будет нравственный опыт у ребенка. Дефицит 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</a:rPr>
              <a:t>материнской любви</a:t>
            </a:r>
            <a:r>
              <a:rPr lang="ru-RU">
                <a:latin typeface="Times New Roman" pitchFamily="18" charset="0"/>
              </a:rPr>
              <a:t>, а тем более её отсутствие, искажает нравственные чувства, негативно воздействуя на его нравственное становление.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071688" y="214313"/>
            <a:ext cx="5357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D60093"/>
                </a:solidFill>
                <a:latin typeface="Times New Roman" pitchFamily="18" charset="0"/>
              </a:rPr>
              <a:t>               «Мать –  Дитя»</a:t>
            </a:r>
          </a:p>
        </p:txBody>
      </p:sp>
      <p:pic>
        <p:nvPicPr>
          <p:cNvPr id="20485" name="Picture 5" descr="409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068638"/>
            <a:ext cx="3995737" cy="364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496</TotalTime>
  <Words>1576</Words>
  <Application>Microsoft Office PowerPoint</Application>
  <PresentationFormat>Экран (4:3)</PresentationFormat>
  <Paragraphs>187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WhiteHorse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Беляковы</dc:creator>
  <cp:lastModifiedBy>Марина М. Фролова</cp:lastModifiedBy>
  <cp:revision>30</cp:revision>
  <dcterms:created xsi:type="dcterms:W3CDTF">2010-12-10T07:39:21Z</dcterms:created>
  <dcterms:modified xsi:type="dcterms:W3CDTF">2017-11-03T07:34:16Z</dcterms:modified>
</cp:coreProperties>
</file>